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8" r:id="rId5"/>
    <p:sldId id="261" r:id="rId6"/>
    <p:sldId id="262" r:id="rId7"/>
    <p:sldId id="266" r:id="rId8"/>
    <p:sldId id="264" r:id="rId9"/>
    <p:sldId id="265" r:id="rId10"/>
  </p:sldIdLst>
  <p:sldSz cx="18288000" cy="10287000"/>
  <p:notesSz cx="6858000" cy="9144000"/>
  <p:embeddedFontLst>
    <p:embeddedFont>
      <p:font typeface="Arimo" panose="020B0604020202020204" pitchFamily="34" charset="0"/>
      <p:regular r:id="rId11"/>
    </p:embeddedFont>
    <p:embeddedFont>
      <p:font typeface="Arsenal" pitchFamily="2" charset="77"/>
      <p:regular r:id="rId12"/>
    </p:embeddedFont>
    <p:embeddedFont>
      <p:font typeface="DM Sans" pitchFamily="2" charset="77"/>
      <p:regular r:id="rId13"/>
      <p:bold r:id="rId14"/>
      <p:italic r:id="rId15"/>
      <p:boldItalic r:id="rId16"/>
    </p:embeddedFont>
    <p:embeddedFont>
      <p:font typeface="League Spartan" pitchFamily="2" charset="77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577C"/>
    <a:srgbClr val="74C4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 autoAdjust="0"/>
    <p:restoredTop sz="94624" autoAdjust="0"/>
  </p:normalViewPr>
  <p:slideViewPr>
    <p:cSldViewPr>
      <p:cViewPr varScale="1">
        <p:scale>
          <a:sx n="74" d="100"/>
          <a:sy n="74" d="100"/>
        </p:scale>
        <p:origin x="70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855705-96BA-4CB6-A756-1CF53B1E4D78}" type="doc">
      <dgm:prSet loTypeId="urn:microsoft.com/office/officeart/2005/8/layout/pyramid3" loCatId="pyramid" qsTypeId="urn:microsoft.com/office/officeart/2005/8/quickstyle/simple3" qsCatId="simple" csTypeId="urn:microsoft.com/office/officeart/2005/8/colors/accent1_3" csCatId="accent1" phldr="1"/>
      <dgm:spPr/>
    </dgm:pt>
    <dgm:pt modelId="{DBBDE10A-0F28-4CCA-BEC4-45754CD0430B}">
      <dgm:prSet phldrT="[Text]" custT="1"/>
      <dgm:spPr/>
      <dgm:t>
        <a:bodyPr/>
        <a:lstStyle/>
        <a:p>
          <a:r>
            <a:rPr lang="en-US" sz="4000" dirty="0"/>
            <a:t>Specific Company</a:t>
          </a:r>
        </a:p>
      </dgm:t>
    </dgm:pt>
    <dgm:pt modelId="{D2F8ADC0-99E4-4F99-BC83-DCF74692677F}" type="parTrans" cxnId="{B62971D8-1181-4C20-96DA-163CC61C7D99}">
      <dgm:prSet/>
      <dgm:spPr/>
      <dgm:t>
        <a:bodyPr/>
        <a:lstStyle/>
        <a:p>
          <a:endParaRPr lang="en-US"/>
        </a:p>
      </dgm:t>
    </dgm:pt>
    <dgm:pt modelId="{2EEDF7D6-28AC-490E-A926-3F59054A26A6}" type="sibTrans" cxnId="{B62971D8-1181-4C20-96DA-163CC61C7D99}">
      <dgm:prSet/>
      <dgm:spPr/>
      <dgm:t>
        <a:bodyPr/>
        <a:lstStyle/>
        <a:p>
          <a:endParaRPr lang="en-US"/>
        </a:p>
      </dgm:t>
    </dgm:pt>
    <dgm:pt modelId="{D8E66994-CAEA-4F6D-B82C-9ED2B3DCA280}">
      <dgm:prSet phldrT="[Text]" custT="1"/>
      <dgm:spPr/>
      <dgm:t>
        <a:bodyPr/>
        <a:lstStyle/>
        <a:p>
          <a:r>
            <a:rPr lang="en-US" sz="4000" dirty="0"/>
            <a:t>Tier</a:t>
          </a:r>
          <a:endParaRPr lang="en-US" sz="2800" dirty="0"/>
        </a:p>
      </dgm:t>
    </dgm:pt>
    <dgm:pt modelId="{0B541040-A891-4D38-BD00-7504D6518911}" type="parTrans" cxnId="{DD565218-2237-4408-AA69-71BB0B528A42}">
      <dgm:prSet/>
      <dgm:spPr/>
      <dgm:t>
        <a:bodyPr/>
        <a:lstStyle/>
        <a:p>
          <a:endParaRPr lang="en-US"/>
        </a:p>
      </dgm:t>
    </dgm:pt>
    <dgm:pt modelId="{1A777E8F-412D-4019-9072-36955F3E31AF}" type="sibTrans" cxnId="{DD565218-2237-4408-AA69-71BB0B528A42}">
      <dgm:prSet/>
      <dgm:spPr/>
      <dgm:t>
        <a:bodyPr/>
        <a:lstStyle/>
        <a:p>
          <a:endParaRPr lang="en-US"/>
        </a:p>
      </dgm:t>
    </dgm:pt>
    <dgm:pt modelId="{B12D72F9-05E7-4298-96AD-EA2759CD9EE5}">
      <dgm:prSet phldrT="[Text]" custT="1"/>
      <dgm:spPr/>
      <dgm:t>
        <a:bodyPr/>
        <a:lstStyle/>
        <a:p>
          <a:r>
            <a:rPr lang="en-US" sz="4000" dirty="0"/>
            <a:t>Order Frequency Per Company</a:t>
          </a:r>
        </a:p>
      </dgm:t>
    </dgm:pt>
    <dgm:pt modelId="{A000CC2E-CAD4-4A07-BCB7-B6196935AD22}" type="sibTrans" cxnId="{ECB295CD-5CF3-4BA2-8A7D-C0D7725AB893}">
      <dgm:prSet/>
      <dgm:spPr/>
      <dgm:t>
        <a:bodyPr/>
        <a:lstStyle/>
        <a:p>
          <a:endParaRPr lang="en-US"/>
        </a:p>
      </dgm:t>
    </dgm:pt>
    <dgm:pt modelId="{7656AEF1-830D-487B-B844-17BF08B6151E}" type="parTrans" cxnId="{ECB295CD-5CF3-4BA2-8A7D-C0D7725AB893}">
      <dgm:prSet/>
      <dgm:spPr/>
      <dgm:t>
        <a:bodyPr/>
        <a:lstStyle/>
        <a:p>
          <a:endParaRPr lang="en-US"/>
        </a:p>
      </dgm:t>
    </dgm:pt>
    <dgm:pt modelId="{ED98C382-F870-438A-B09E-11FF05DD5672}" type="pres">
      <dgm:prSet presAssocID="{AD855705-96BA-4CB6-A756-1CF53B1E4D78}" presName="Name0" presStyleCnt="0">
        <dgm:presLayoutVars>
          <dgm:dir/>
          <dgm:animLvl val="lvl"/>
          <dgm:resizeHandles val="exact"/>
        </dgm:presLayoutVars>
      </dgm:prSet>
      <dgm:spPr/>
    </dgm:pt>
    <dgm:pt modelId="{277A2FC8-5F9C-471B-86B3-0DA71209F856}" type="pres">
      <dgm:prSet presAssocID="{DBBDE10A-0F28-4CCA-BEC4-45754CD0430B}" presName="Name8" presStyleCnt="0"/>
      <dgm:spPr/>
    </dgm:pt>
    <dgm:pt modelId="{71539303-0F63-4F83-BF4C-070E03EBD1E8}" type="pres">
      <dgm:prSet presAssocID="{DBBDE10A-0F28-4CCA-BEC4-45754CD0430B}" presName="level" presStyleLbl="node1" presStyleIdx="0" presStyleCnt="3" custLinFactNeighborY="-6791">
        <dgm:presLayoutVars>
          <dgm:chMax val="1"/>
          <dgm:bulletEnabled val="1"/>
        </dgm:presLayoutVars>
      </dgm:prSet>
      <dgm:spPr/>
    </dgm:pt>
    <dgm:pt modelId="{64EB8F3B-1238-4DE4-BA2B-C3343A43E730}" type="pres">
      <dgm:prSet presAssocID="{DBBDE10A-0F28-4CCA-BEC4-45754CD0430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FA34B32-04E8-4B34-A0C1-E1E27B15FC31}" type="pres">
      <dgm:prSet presAssocID="{B12D72F9-05E7-4298-96AD-EA2759CD9EE5}" presName="Name8" presStyleCnt="0"/>
      <dgm:spPr/>
    </dgm:pt>
    <dgm:pt modelId="{F45DDE15-198E-4A4E-9514-6CAA0B649976}" type="pres">
      <dgm:prSet presAssocID="{B12D72F9-05E7-4298-96AD-EA2759CD9EE5}" presName="level" presStyleLbl="node1" presStyleIdx="1" presStyleCnt="3">
        <dgm:presLayoutVars>
          <dgm:chMax val="1"/>
          <dgm:bulletEnabled val="1"/>
        </dgm:presLayoutVars>
      </dgm:prSet>
      <dgm:spPr/>
    </dgm:pt>
    <dgm:pt modelId="{14AF7BB3-761E-4D51-A4E6-2E9F50DAE10D}" type="pres">
      <dgm:prSet presAssocID="{B12D72F9-05E7-4298-96AD-EA2759CD9EE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EDF7966-6BF8-4797-8A71-8ABB31999043}" type="pres">
      <dgm:prSet presAssocID="{D8E66994-CAEA-4F6D-B82C-9ED2B3DCA280}" presName="Name8" presStyleCnt="0"/>
      <dgm:spPr/>
    </dgm:pt>
    <dgm:pt modelId="{66FE1E0E-19FE-42A2-9D81-FF3E15F1A2CC}" type="pres">
      <dgm:prSet presAssocID="{D8E66994-CAEA-4F6D-B82C-9ED2B3DCA280}" presName="level" presStyleLbl="node1" presStyleIdx="2" presStyleCnt="3" custLinFactNeighborX="0">
        <dgm:presLayoutVars>
          <dgm:chMax val="1"/>
          <dgm:bulletEnabled val="1"/>
        </dgm:presLayoutVars>
      </dgm:prSet>
      <dgm:spPr/>
    </dgm:pt>
    <dgm:pt modelId="{5D8D3EC8-70D3-40A2-95F5-3D0D0B2F8519}" type="pres">
      <dgm:prSet presAssocID="{D8E66994-CAEA-4F6D-B82C-9ED2B3DCA280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446DE201-D9B1-4B7E-9401-473CB4E385E0}" type="presOf" srcId="{DBBDE10A-0F28-4CCA-BEC4-45754CD0430B}" destId="{71539303-0F63-4F83-BF4C-070E03EBD1E8}" srcOrd="0" destOrd="0" presId="urn:microsoft.com/office/officeart/2005/8/layout/pyramid3"/>
    <dgm:cxn modelId="{A57BA40C-98F7-4313-B16A-BBE5FD205FD6}" type="presOf" srcId="{B12D72F9-05E7-4298-96AD-EA2759CD9EE5}" destId="{14AF7BB3-761E-4D51-A4E6-2E9F50DAE10D}" srcOrd="1" destOrd="0" presId="urn:microsoft.com/office/officeart/2005/8/layout/pyramid3"/>
    <dgm:cxn modelId="{DD565218-2237-4408-AA69-71BB0B528A42}" srcId="{AD855705-96BA-4CB6-A756-1CF53B1E4D78}" destId="{D8E66994-CAEA-4F6D-B82C-9ED2B3DCA280}" srcOrd="2" destOrd="0" parTransId="{0B541040-A891-4D38-BD00-7504D6518911}" sibTransId="{1A777E8F-412D-4019-9072-36955F3E31AF}"/>
    <dgm:cxn modelId="{18B5E772-D4C2-408A-A9FE-00F5E04AD894}" type="presOf" srcId="{D8E66994-CAEA-4F6D-B82C-9ED2B3DCA280}" destId="{66FE1E0E-19FE-42A2-9D81-FF3E15F1A2CC}" srcOrd="0" destOrd="0" presId="urn:microsoft.com/office/officeart/2005/8/layout/pyramid3"/>
    <dgm:cxn modelId="{C8975E90-0C9B-458B-AA43-8499BB8EDB71}" type="presOf" srcId="{AD855705-96BA-4CB6-A756-1CF53B1E4D78}" destId="{ED98C382-F870-438A-B09E-11FF05DD5672}" srcOrd="0" destOrd="0" presId="urn:microsoft.com/office/officeart/2005/8/layout/pyramid3"/>
    <dgm:cxn modelId="{ECB295CD-5CF3-4BA2-8A7D-C0D7725AB893}" srcId="{AD855705-96BA-4CB6-A756-1CF53B1E4D78}" destId="{B12D72F9-05E7-4298-96AD-EA2759CD9EE5}" srcOrd="1" destOrd="0" parTransId="{7656AEF1-830D-487B-B844-17BF08B6151E}" sibTransId="{A000CC2E-CAD4-4A07-BCB7-B6196935AD22}"/>
    <dgm:cxn modelId="{B62971D8-1181-4C20-96DA-163CC61C7D99}" srcId="{AD855705-96BA-4CB6-A756-1CF53B1E4D78}" destId="{DBBDE10A-0F28-4CCA-BEC4-45754CD0430B}" srcOrd="0" destOrd="0" parTransId="{D2F8ADC0-99E4-4F99-BC83-DCF74692677F}" sibTransId="{2EEDF7D6-28AC-490E-A926-3F59054A26A6}"/>
    <dgm:cxn modelId="{8AAC49ED-13B9-4B6B-BB60-BB820A4BAB8C}" type="presOf" srcId="{B12D72F9-05E7-4298-96AD-EA2759CD9EE5}" destId="{F45DDE15-198E-4A4E-9514-6CAA0B649976}" srcOrd="0" destOrd="0" presId="urn:microsoft.com/office/officeart/2005/8/layout/pyramid3"/>
    <dgm:cxn modelId="{24FD86FC-808E-44DE-BFCC-61B591A29BAA}" type="presOf" srcId="{DBBDE10A-0F28-4CCA-BEC4-45754CD0430B}" destId="{64EB8F3B-1238-4DE4-BA2B-C3343A43E730}" srcOrd="1" destOrd="0" presId="urn:microsoft.com/office/officeart/2005/8/layout/pyramid3"/>
    <dgm:cxn modelId="{C02CFCFC-EF64-4A2B-BAC9-BBF718E2DDF7}" type="presOf" srcId="{D8E66994-CAEA-4F6D-B82C-9ED2B3DCA280}" destId="{5D8D3EC8-70D3-40A2-95F5-3D0D0B2F8519}" srcOrd="1" destOrd="0" presId="urn:microsoft.com/office/officeart/2005/8/layout/pyramid3"/>
    <dgm:cxn modelId="{AAD9C3BE-A842-4B11-9552-F7B471A27678}" type="presParOf" srcId="{ED98C382-F870-438A-B09E-11FF05DD5672}" destId="{277A2FC8-5F9C-471B-86B3-0DA71209F856}" srcOrd="0" destOrd="0" presId="urn:microsoft.com/office/officeart/2005/8/layout/pyramid3"/>
    <dgm:cxn modelId="{425EB65D-A94A-41F6-8C4E-0EF3907531AB}" type="presParOf" srcId="{277A2FC8-5F9C-471B-86B3-0DA71209F856}" destId="{71539303-0F63-4F83-BF4C-070E03EBD1E8}" srcOrd="0" destOrd="0" presId="urn:microsoft.com/office/officeart/2005/8/layout/pyramid3"/>
    <dgm:cxn modelId="{0FABC11C-01B9-4CC3-B8C3-0D983880329B}" type="presParOf" srcId="{277A2FC8-5F9C-471B-86B3-0DA71209F856}" destId="{64EB8F3B-1238-4DE4-BA2B-C3343A43E730}" srcOrd="1" destOrd="0" presId="urn:microsoft.com/office/officeart/2005/8/layout/pyramid3"/>
    <dgm:cxn modelId="{A061EB9F-AF0C-40F8-BF36-B51BE015658F}" type="presParOf" srcId="{ED98C382-F870-438A-B09E-11FF05DD5672}" destId="{CFA34B32-04E8-4B34-A0C1-E1E27B15FC31}" srcOrd="1" destOrd="0" presId="urn:microsoft.com/office/officeart/2005/8/layout/pyramid3"/>
    <dgm:cxn modelId="{69FEFF3A-1DB4-4D3B-9FC3-9FE3F3FAF92B}" type="presParOf" srcId="{CFA34B32-04E8-4B34-A0C1-E1E27B15FC31}" destId="{F45DDE15-198E-4A4E-9514-6CAA0B649976}" srcOrd="0" destOrd="0" presId="urn:microsoft.com/office/officeart/2005/8/layout/pyramid3"/>
    <dgm:cxn modelId="{25EF60E9-2B4D-4345-A70D-7C1B122AF3DF}" type="presParOf" srcId="{CFA34B32-04E8-4B34-A0C1-E1E27B15FC31}" destId="{14AF7BB3-761E-4D51-A4E6-2E9F50DAE10D}" srcOrd="1" destOrd="0" presId="urn:microsoft.com/office/officeart/2005/8/layout/pyramid3"/>
    <dgm:cxn modelId="{F190E22F-44F0-4B4B-839F-213C4466BA0E}" type="presParOf" srcId="{ED98C382-F870-438A-B09E-11FF05DD5672}" destId="{DEDF7966-6BF8-4797-8A71-8ABB31999043}" srcOrd="2" destOrd="0" presId="urn:microsoft.com/office/officeart/2005/8/layout/pyramid3"/>
    <dgm:cxn modelId="{95AF5CDA-920E-480A-91AB-231A7C384F2B}" type="presParOf" srcId="{DEDF7966-6BF8-4797-8A71-8ABB31999043}" destId="{66FE1E0E-19FE-42A2-9D81-FF3E15F1A2CC}" srcOrd="0" destOrd="0" presId="urn:microsoft.com/office/officeart/2005/8/layout/pyramid3"/>
    <dgm:cxn modelId="{D209ECED-9B90-4E0C-A5D0-EDBE68C55601}" type="presParOf" srcId="{DEDF7966-6BF8-4797-8A71-8ABB31999043}" destId="{5D8D3EC8-70D3-40A2-95F5-3D0D0B2F8519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539303-0F63-4F83-BF4C-070E03EBD1E8}">
      <dsp:nvSpPr>
        <dsp:cNvPr id="0" name=""/>
        <dsp:cNvSpPr/>
      </dsp:nvSpPr>
      <dsp:spPr>
        <a:xfrm rot="10800000">
          <a:off x="0" y="0"/>
          <a:ext cx="12801600" cy="2197100"/>
        </a:xfrm>
        <a:prstGeom prst="trapezoid">
          <a:avLst>
            <a:gd name="adj" fmla="val 97110"/>
          </a:avLst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shade val="8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Specific Company</a:t>
          </a:r>
        </a:p>
      </dsp:txBody>
      <dsp:txXfrm rot="-10800000">
        <a:off x="2240280" y="0"/>
        <a:ext cx="8321040" cy="2197100"/>
      </dsp:txXfrm>
    </dsp:sp>
    <dsp:sp modelId="{F45DDE15-198E-4A4E-9514-6CAA0B649976}">
      <dsp:nvSpPr>
        <dsp:cNvPr id="0" name=""/>
        <dsp:cNvSpPr/>
      </dsp:nvSpPr>
      <dsp:spPr>
        <a:xfrm rot="10800000">
          <a:off x="2133600" y="2197100"/>
          <a:ext cx="8534400" cy="2197100"/>
        </a:xfrm>
        <a:prstGeom prst="trapezoid">
          <a:avLst>
            <a:gd name="adj" fmla="val 97110"/>
          </a:avLst>
        </a:prstGeom>
        <a:gradFill rotWithShape="0">
          <a:gsLst>
            <a:gs pos="0">
              <a:schemeClr val="accent1">
                <a:shade val="80000"/>
                <a:hueOff val="153123"/>
                <a:satOff val="-2196"/>
                <a:lumOff val="12807"/>
                <a:alphaOff val="0"/>
                <a:tint val="50000"/>
                <a:satMod val="300000"/>
              </a:schemeClr>
            </a:gs>
            <a:gs pos="35000">
              <a:schemeClr val="accent1">
                <a:shade val="80000"/>
                <a:hueOff val="153123"/>
                <a:satOff val="-2196"/>
                <a:lumOff val="12807"/>
                <a:alphaOff val="0"/>
                <a:tint val="37000"/>
                <a:satMod val="300000"/>
              </a:schemeClr>
            </a:gs>
            <a:gs pos="100000">
              <a:schemeClr val="accent1">
                <a:shade val="80000"/>
                <a:hueOff val="153123"/>
                <a:satOff val="-2196"/>
                <a:lumOff val="12807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Order Frequency Per Company</a:t>
          </a:r>
        </a:p>
      </dsp:txBody>
      <dsp:txXfrm rot="-10800000">
        <a:off x="3627120" y="2197100"/>
        <a:ext cx="5547360" cy="2197100"/>
      </dsp:txXfrm>
    </dsp:sp>
    <dsp:sp modelId="{66FE1E0E-19FE-42A2-9D81-FF3E15F1A2CC}">
      <dsp:nvSpPr>
        <dsp:cNvPr id="0" name=""/>
        <dsp:cNvSpPr/>
      </dsp:nvSpPr>
      <dsp:spPr>
        <a:xfrm rot="10800000">
          <a:off x="4267200" y="4394200"/>
          <a:ext cx="4267200" cy="2197100"/>
        </a:xfrm>
        <a:prstGeom prst="trapezoid">
          <a:avLst>
            <a:gd name="adj" fmla="val 97110"/>
          </a:avLst>
        </a:prstGeom>
        <a:gradFill rotWithShape="0">
          <a:gsLst>
            <a:gs pos="0">
              <a:schemeClr val="accent1">
                <a:shade val="80000"/>
                <a:hueOff val="306246"/>
                <a:satOff val="-4392"/>
                <a:lumOff val="25615"/>
                <a:alphaOff val="0"/>
                <a:tint val="50000"/>
                <a:satMod val="300000"/>
              </a:schemeClr>
            </a:gs>
            <a:gs pos="35000">
              <a:schemeClr val="accent1">
                <a:shade val="80000"/>
                <a:hueOff val="306246"/>
                <a:satOff val="-4392"/>
                <a:lumOff val="25615"/>
                <a:alphaOff val="0"/>
                <a:tint val="37000"/>
                <a:satMod val="300000"/>
              </a:schemeClr>
            </a:gs>
            <a:gs pos="100000">
              <a:schemeClr val="accent1">
                <a:shade val="80000"/>
                <a:hueOff val="306246"/>
                <a:satOff val="-4392"/>
                <a:lumOff val="25615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Tier</a:t>
          </a:r>
          <a:endParaRPr lang="en-US" sz="2800" kern="1200" dirty="0"/>
        </a:p>
      </dsp:txBody>
      <dsp:txXfrm rot="-10800000">
        <a:off x="4267200" y="4394200"/>
        <a:ext cx="4267200" cy="2197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5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508595" y="2202962"/>
            <a:ext cx="18962671" cy="16189381"/>
          </a:xfrm>
          <a:custGeom>
            <a:avLst/>
            <a:gdLst/>
            <a:ahLst/>
            <a:cxnLst/>
            <a:rect l="l" t="t" r="r" b="b"/>
            <a:pathLst>
              <a:path w="18962671" h="16189381">
                <a:moveTo>
                  <a:pt x="0" y="0"/>
                </a:moveTo>
                <a:lnTo>
                  <a:pt x="18962671" y="0"/>
                </a:lnTo>
                <a:lnTo>
                  <a:pt x="18962671" y="16189380"/>
                </a:lnTo>
                <a:lnTo>
                  <a:pt x="0" y="16189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836432" y="583377"/>
            <a:ext cx="12615137" cy="6532499"/>
            <a:chOff x="0" y="0"/>
            <a:chExt cx="1893788" cy="9806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93788" cy="980661"/>
            </a:xfrm>
            <a:custGeom>
              <a:avLst/>
              <a:gdLst/>
              <a:ahLst/>
              <a:cxnLst/>
              <a:rect l="l" t="t" r="r" b="b"/>
              <a:pathLst>
                <a:path w="1893788" h="980661">
                  <a:moveTo>
                    <a:pt x="0" y="0"/>
                  </a:moveTo>
                  <a:lnTo>
                    <a:pt x="1893788" y="0"/>
                  </a:lnTo>
                  <a:lnTo>
                    <a:pt x="1893788" y="980661"/>
                  </a:lnTo>
                  <a:lnTo>
                    <a:pt x="0" y="9806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E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893788" cy="999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454076" y="-3121190"/>
            <a:ext cx="7084041" cy="6048000"/>
          </a:xfrm>
          <a:custGeom>
            <a:avLst/>
            <a:gdLst/>
            <a:ahLst/>
            <a:cxnLst/>
            <a:rect l="l" t="t" r="r" b="b"/>
            <a:pathLst>
              <a:path w="7084041" h="6048000">
                <a:moveTo>
                  <a:pt x="0" y="0"/>
                </a:moveTo>
                <a:lnTo>
                  <a:pt x="7084041" y="0"/>
                </a:lnTo>
                <a:lnTo>
                  <a:pt x="7084041" y="6048000"/>
                </a:lnTo>
                <a:lnTo>
                  <a:pt x="0" y="604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0" y="7349828"/>
            <a:ext cx="17941049" cy="2715186"/>
          </a:xfrm>
          <a:custGeom>
            <a:avLst/>
            <a:gdLst/>
            <a:ahLst/>
            <a:cxnLst/>
            <a:rect l="l" t="t" r="r" b="b"/>
            <a:pathLst>
              <a:path w="17941049" h="2715186">
                <a:moveTo>
                  <a:pt x="0" y="0"/>
                </a:moveTo>
                <a:lnTo>
                  <a:pt x="17941049" y="0"/>
                </a:lnTo>
                <a:lnTo>
                  <a:pt x="17941049" y="2715185"/>
                </a:lnTo>
                <a:lnTo>
                  <a:pt x="0" y="27151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2333" b="-1229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190874" y="3897118"/>
            <a:ext cx="11906252" cy="2165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632"/>
              </a:lnSpc>
              <a:spcBef>
                <a:spcPct val="0"/>
              </a:spcBef>
            </a:pPr>
            <a:r>
              <a:rPr lang="en-US" sz="12777" spc="-255">
                <a:solidFill>
                  <a:srgbClr val="FFFFFF"/>
                </a:solidFill>
                <a:latin typeface="Arsenal"/>
                <a:ea typeface="Arsenal"/>
                <a:cs typeface="Arsenal"/>
                <a:sym typeface="Arsenal"/>
              </a:rPr>
              <a:t>Project Proposal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90874" y="1714198"/>
            <a:ext cx="11906252" cy="1384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80"/>
              </a:lnSpc>
            </a:pPr>
            <a:r>
              <a:rPr lang="en-US" sz="8173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DOT FOODS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5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5162389" y="7200900"/>
            <a:ext cx="4183253" cy="4114800"/>
          </a:xfrm>
          <a:custGeom>
            <a:avLst/>
            <a:gdLst/>
            <a:ahLst/>
            <a:cxnLst/>
            <a:rect l="l" t="t" r="r" b="b"/>
            <a:pathLst>
              <a:path w="4183253" h="4114800">
                <a:moveTo>
                  <a:pt x="0" y="0"/>
                </a:moveTo>
                <a:lnTo>
                  <a:pt x="4183254" y="0"/>
                </a:lnTo>
                <a:lnTo>
                  <a:pt x="418325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3951974" y="5004041"/>
            <a:ext cx="11672940" cy="9965773"/>
          </a:xfrm>
          <a:custGeom>
            <a:avLst/>
            <a:gdLst/>
            <a:ahLst/>
            <a:cxnLst/>
            <a:rect l="l" t="t" r="r" b="b"/>
            <a:pathLst>
              <a:path w="11672940" h="9965773">
                <a:moveTo>
                  <a:pt x="0" y="0"/>
                </a:moveTo>
                <a:lnTo>
                  <a:pt x="11672940" y="0"/>
                </a:lnTo>
                <a:lnTo>
                  <a:pt x="11672940" y="9965773"/>
                </a:lnTo>
                <a:lnTo>
                  <a:pt x="0" y="99657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5324935" y="0"/>
            <a:ext cx="1400485" cy="6813241"/>
            <a:chOff x="0" y="0"/>
            <a:chExt cx="368852" cy="250384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8852" cy="2503849"/>
            </a:xfrm>
            <a:custGeom>
              <a:avLst/>
              <a:gdLst/>
              <a:ahLst/>
              <a:cxnLst/>
              <a:rect l="l" t="t" r="r" b="b"/>
              <a:pathLst>
                <a:path w="368852" h="2503849">
                  <a:moveTo>
                    <a:pt x="0" y="0"/>
                  </a:moveTo>
                  <a:lnTo>
                    <a:pt x="368852" y="0"/>
                  </a:lnTo>
                  <a:lnTo>
                    <a:pt x="368852" y="2503849"/>
                  </a:lnTo>
                  <a:lnTo>
                    <a:pt x="0" y="2503849"/>
                  </a:lnTo>
                  <a:close/>
                </a:path>
              </a:pathLst>
            </a:custGeom>
            <a:solidFill>
              <a:srgbClr val="FE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368852" cy="25228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591553" y="4337846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i="1" dirty="0">
                <a:solidFill>
                  <a:srgbClr val="00297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91553" y="5134965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i="1" dirty="0">
                <a:solidFill>
                  <a:srgbClr val="00297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91553" y="6016122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i="1" dirty="0">
                <a:solidFill>
                  <a:srgbClr val="00297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991230" y="4350824"/>
            <a:ext cx="5790503" cy="877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  <a:spcBef>
                <a:spcPct val="0"/>
              </a:spcBef>
            </a:pPr>
            <a:r>
              <a:rPr lang="en-US" sz="2524" spc="247" dirty="0">
                <a:solidFill>
                  <a:srgbClr val="FEFFFF"/>
                </a:solidFill>
                <a:latin typeface="DM Sans"/>
                <a:ea typeface="DM Sans"/>
                <a:cs typeface="DM Sans"/>
                <a:sym typeface="DM Sans"/>
              </a:rPr>
              <a:t>DASHBOARD DESIGNS</a:t>
            </a:r>
          </a:p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endParaRPr lang="en-US" sz="2524" spc="247" dirty="0">
              <a:solidFill>
                <a:srgbClr val="FE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991230" y="5106432"/>
            <a:ext cx="6076629" cy="42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 dirty="0">
                <a:solidFill>
                  <a:srgbClr val="FEFFFF"/>
                </a:solidFill>
                <a:latin typeface="DM Sans"/>
                <a:ea typeface="DM Sans"/>
                <a:cs typeface="DM Sans"/>
                <a:sym typeface="DM Sans"/>
              </a:rPr>
              <a:t>DATA INSIGHTS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991230" y="5974195"/>
            <a:ext cx="6076629" cy="42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 dirty="0">
                <a:solidFill>
                  <a:srgbClr val="FEFFFF"/>
                </a:solidFill>
                <a:latin typeface="DM Sans"/>
                <a:ea typeface="DM Sans"/>
                <a:cs typeface="DM Sans"/>
                <a:sym typeface="DM Sans"/>
              </a:rPr>
              <a:t>FEEDBACK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845403" y="1028700"/>
            <a:ext cx="9468433" cy="1985254"/>
            <a:chOff x="0" y="0"/>
            <a:chExt cx="1421404" cy="29802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21404" cy="298027"/>
            </a:xfrm>
            <a:custGeom>
              <a:avLst/>
              <a:gdLst/>
              <a:ahLst/>
              <a:cxnLst/>
              <a:rect l="l" t="t" r="r" b="b"/>
              <a:pathLst>
                <a:path w="1421404" h="298027">
                  <a:moveTo>
                    <a:pt x="0" y="0"/>
                  </a:moveTo>
                  <a:lnTo>
                    <a:pt x="1421404" y="0"/>
                  </a:lnTo>
                  <a:lnTo>
                    <a:pt x="1421404" y="298027"/>
                  </a:lnTo>
                  <a:lnTo>
                    <a:pt x="0" y="298027"/>
                  </a:lnTo>
                  <a:close/>
                </a:path>
              </a:pathLst>
            </a:custGeom>
            <a:solidFill>
              <a:srgbClr val="04577C"/>
            </a:solidFill>
            <a:ln w="38100" cap="sq">
              <a:solidFill>
                <a:srgbClr val="FE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142875"/>
              <a:ext cx="1421404" cy="44090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1197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242307" y="1364065"/>
            <a:ext cx="8633269" cy="1551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785"/>
              </a:lnSpc>
              <a:spcBef>
                <a:spcPct val="0"/>
              </a:spcBef>
            </a:pPr>
            <a:r>
              <a:rPr lang="en-US" sz="9265" spc="907">
                <a:solidFill>
                  <a:srgbClr val="FDFBF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AGENDA</a:t>
            </a:r>
          </a:p>
        </p:txBody>
      </p:sp>
      <p:sp>
        <p:nvSpPr>
          <p:cNvPr id="27" name="TextBox 9">
            <a:extLst>
              <a:ext uri="{FF2B5EF4-FFF2-40B4-BE49-F238E27FC236}">
                <a16:creationId xmlns:a16="http://schemas.microsoft.com/office/drawing/2014/main" id="{5C7542B1-7CE3-493D-FEA5-8C6434D14B7F}"/>
              </a:ext>
            </a:extLst>
          </p:cNvPr>
          <p:cNvSpPr txBox="1"/>
          <p:nvPr/>
        </p:nvSpPr>
        <p:spPr>
          <a:xfrm>
            <a:off x="5591553" y="3577002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i="1" dirty="0">
                <a:solidFill>
                  <a:srgbClr val="00297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</a:p>
        </p:txBody>
      </p:sp>
      <p:sp>
        <p:nvSpPr>
          <p:cNvPr id="28" name="TextBox 16">
            <a:extLst>
              <a:ext uri="{FF2B5EF4-FFF2-40B4-BE49-F238E27FC236}">
                <a16:creationId xmlns:a16="http://schemas.microsoft.com/office/drawing/2014/main" id="{A17CBD88-A448-E900-A467-D68E7D87D0F3}"/>
              </a:ext>
            </a:extLst>
          </p:cNvPr>
          <p:cNvSpPr txBox="1"/>
          <p:nvPr/>
        </p:nvSpPr>
        <p:spPr>
          <a:xfrm>
            <a:off x="6991230" y="3589980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 dirty="0">
                <a:solidFill>
                  <a:srgbClr val="FEFFFF"/>
                </a:solidFill>
                <a:latin typeface="DM Sans"/>
                <a:ea typeface="DM Sans"/>
                <a:cs typeface="DM Sans"/>
                <a:sym typeface="DM Sans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5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22830" y="5693878"/>
            <a:ext cx="11672940" cy="9965773"/>
          </a:xfrm>
          <a:custGeom>
            <a:avLst/>
            <a:gdLst/>
            <a:ahLst/>
            <a:cxnLst/>
            <a:rect l="l" t="t" r="r" b="b"/>
            <a:pathLst>
              <a:path w="11672940" h="9965773">
                <a:moveTo>
                  <a:pt x="0" y="0"/>
                </a:moveTo>
                <a:lnTo>
                  <a:pt x="11672940" y="0"/>
                </a:lnTo>
                <a:lnTo>
                  <a:pt x="11672940" y="9965772"/>
                </a:lnTo>
                <a:lnTo>
                  <a:pt x="0" y="9965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205271" y="4005429"/>
            <a:ext cx="1593285" cy="5252871"/>
            <a:chOff x="0" y="0"/>
            <a:chExt cx="419631" cy="13834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9631" cy="1383472"/>
            </a:xfrm>
            <a:custGeom>
              <a:avLst/>
              <a:gdLst/>
              <a:ahLst/>
              <a:cxnLst/>
              <a:rect l="l" t="t" r="r" b="b"/>
              <a:pathLst>
                <a:path w="419631" h="1383472">
                  <a:moveTo>
                    <a:pt x="0" y="0"/>
                  </a:moveTo>
                  <a:lnTo>
                    <a:pt x="419631" y="0"/>
                  </a:lnTo>
                  <a:lnTo>
                    <a:pt x="419631" y="1383472"/>
                  </a:lnTo>
                  <a:lnTo>
                    <a:pt x="0" y="1383472"/>
                  </a:lnTo>
                  <a:close/>
                </a:path>
              </a:pathLst>
            </a:custGeom>
            <a:solidFill>
              <a:srgbClr val="043F7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19631" cy="14025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608025" y="4458816"/>
            <a:ext cx="6747720" cy="4371335"/>
            <a:chOff x="0" y="0"/>
            <a:chExt cx="1777177" cy="11512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77177" cy="1151298"/>
            </a:xfrm>
            <a:custGeom>
              <a:avLst/>
              <a:gdLst/>
              <a:ahLst/>
              <a:cxnLst/>
              <a:rect l="l" t="t" r="r" b="b"/>
              <a:pathLst>
                <a:path w="1777177" h="1151298">
                  <a:moveTo>
                    <a:pt x="0" y="0"/>
                  </a:moveTo>
                  <a:lnTo>
                    <a:pt x="1777177" y="0"/>
                  </a:lnTo>
                  <a:lnTo>
                    <a:pt x="1777177" y="1151298"/>
                  </a:lnTo>
                  <a:lnTo>
                    <a:pt x="0" y="1151298"/>
                  </a:lnTo>
                  <a:close/>
                </a:path>
              </a:pathLst>
            </a:custGeom>
            <a:solidFill>
              <a:srgbClr val="FDFBF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777177" cy="1170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843286" y="5143500"/>
            <a:ext cx="7444714" cy="5577005"/>
          </a:xfrm>
          <a:custGeom>
            <a:avLst/>
            <a:gdLst/>
            <a:ahLst/>
            <a:cxnLst/>
            <a:rect l="l" t="t" r="r" b="b"/>
            <a:pathLst>
              <a:path w="7444714" h="5577005">
                <a:moveTo>
                  <a:pt x="0" y="0"/>
                </a:moveTo>
                <a:lnTo>
                  <a:pt x="7444714" y="0"/>
                </a:lnTo>
                <a:lnTo>
                  <a:pt x="7444714" y="5577005"/>
                </a:lnTo>
                <a:lnTo>
                  <a:pt x="0" y="55770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0843286" y="0"/>
            <a:ext cx="7444714" cy="6227438"/>
          </a:xfrm>
          <a:custGeom>
            <a:avLst/>
            <a:gdLst/>
            <a:ahLst/>
            <a:cxnLst/>
            <a:rect l="l" t="t" r="r" b="b"/>
            <a:pathLst>
              <a:path w="7444714" h="6227438">
                <a:moveTo>
                  <a:pt x="0" y="0"/>
                </a:moveTo>
                <a:lnTo>
                  <a:pt x="7444714" y="0"/>
                </a:lnTo>
                <a:lnTo>
                  <a:pt x="7444714" y="6227438"/>
                </a:lnTo>
                <a:lnTo>
                  <a:pt x="0" y="62274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468" b="-446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0" y="592951"/>
            <a:ext cx="10668636" cy="1526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2314"/>
              </a:lnSpc>
              <a:spcBef>
                <a:spcPct val="0"/>
              </a:spcBef>
            </a:pPr>
            <a:r>
              <a:rPr lang="en-US" sz="8000" spc="874" dirty="0">
                <a:solidFill>
                  <a:srgbClr val="FDFBF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INTRODUCTION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810000" y="4681061"/>
            <a:ext cx="6080270" cy="4635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6465" lvl="1" indent="-213233" algn="l">
              <a:lnSpc>
                <a:spcPts val="2765"/>
              </a:lnSpc>
              <a:buFont typeface="Arial"/>
              <a:buChar char="•"/>
            </a:pPr>
            <a:r>
              <a:rPr lang="en-US" sz="2800" dirty="0">
                <a:solidFill>
                  <a:srgbClr val="100F0D"/>
                </a:solidFill>
                <a:ea typeface="Arimo"/>
                <a:cs typeface="Arimo"/>
                <a:sym typeface="Arimo"/>
              </a:rPr>
              <a:t>Dot Foods aims to enhance its sales strategy by leveraging data-driven insights.</a:t>
            </a:r>
          </a:p>
          <a:p>
            <a:pPr marL="426465" lvl="1" indent="-213233" algn="l">
              <a:lnSpc>
                <a:spcPts val="2765"/>
              </a:lnSpc>
              <a:buFont typeface="Arial"/>
              <a:buChar char="•"/>
            </a:pPr>
            <a:endParaRPr lang="en-US" sz="2800" dirty="0">
              <a:solidFill>
                <a:srgbClr val="100F0D"/>
              </a:solidFill>
              <a:ea typeface="Arimo"/>
              <a:cs typeface="Arimo"/>
              <a:sym typeface="Arimo"/>
            </a:endParaRPr>
          </a:p>
          <a:p>
            <a:pPr marL="426465" lvl="1" indent="-213233" algn="l">
              <a:lnSpc>
                <a:spcPts val="2765"/>
              </a:lnSpc>
              <a:buFont typeface="Arial"/>
              <a:buChar char="•"/>
            </a:pPr>
            <a:r>
              <a:rPr lang="en-US" sz="2800" dirty="0">
                <a:solidFill>
                  <a:srgbClr val="100F0D"/>
                </a:solidFill>
                <a:ea typeface="Arimo"/>
                <a:cs typeface="Arimo"/>
                <a:sym typeface="Arimo"/>
              </a:rPr>
              <a:t>Sales reps need a 360° customer view for effective engagement.</a:t>
            </a:r>
          </a:p>
          <a:p>
            <a:pPr marL="426465" lvl="1" indent="-213233" algn="l">
              <a:lnSpc>
                <a:spcPts val="2765"/>
              </a:lnSpc>
              <a:buFont typeface="Arial"/>
              <a:buChar char="•"/>
            </a:pPr>
            <a:endParaRPr lang="en-US" sz="2800" dirty="0">
              <a:solidFill>
                <a:srgbClr val="100F0D"/>
              </a:solidFill>
              <a:ea typeface="Arimo"/>
              <a:cs typeface="Arimo"/>
              <a:sym typeface="Arimo"/>
            </a:endParaRPr>
          </a:p>
          <a:p>
            <a:pPr marL="426465" lvl="1" indent="-213233" algn="l">
              <a:lnSpc>
                <a:spcPts val="2765"/>
              </a:lnSpc>
              <a:buFont typeface="Arial"/>
              <a:buChar char="•"/>
            </a:pPr>
            <a:r>
              <a:rPr lang="en-US" sz="2800" dirty="0">
                <a:solidFill>
                  <a:srgbClr val="100F0D"/>
                </a:solidFill>
                <a:ea typeface="Arimo"/>
                <a:cs typeface="Arimo"/>
                <a:sym typeface="Arimo"/>
              </a:rPr>
              <a:t>Current challenges include manual data lookups, inconsistent customer segmentation, and lack of predictive insights.</a:t>
            </a:r>
          </a:p>
          <a:p>
            <a:pPr algn="l">
              <a:lnSpc>
                <a:spcPts val="2765"/>
              </a:lnSpc>
            </a:pPr>
            <a:endParaRPr lang="en-US" sz="1975" dirty="0">
              <a:solidFill>
                <a:srgbClr val="100F0D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2765"/>
              </a:lnSpc>
            </a:pPr>
            <a:endParaRPr lang="en-US" sz="1975" dirty="0">
              <a:solidFill>
                <a:srgbClr val="100F0D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577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A679FE-854C-EB4C-87ED-F2EED94F3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7">
            <a:extLst>
              <a:ext uri="{FF2B5EF4-FFF2-40B4-BE49-F238E27FC236}">
                <a16:creationId xmlns:a16="http://schemas.microsoft.com/office/drawing/2014/main" id="{E661DF0C-F642-B54C-117A-B5C83BBFEDE2}"/>
              </a:ext>
            </a:extLst>
          </p:cNvPr>
          <p:cNvSpPr txBox="1"/>
          <p:nvPr/>
        </p:nvSpPr>
        <p:spPr>
          <a:xfrm>
            <a:off x="3791966" y="765194"/>
            <a:ext cx="10704067" cy="1017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03"/>
              </a:lnSpc>
              <a:spcBef>
                <a:spcPct val="0"/>
              </a:spcBef>
            </a:pPr>
            <a:r>
              <a:rPr lang="en-US" sz="5944" spc="582" dirty="0">
                <a:solidFill>
                  <a:schemeClr val="bg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DASHBOARD PLAN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CC3B4DC-917F-0DEE-FE83-57C7DE7CC7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931211"/>
              </p:ext>
            </p:extLst>
          </p:nvPr>
        </p:nvGraphicFramePr>
        <p:xfrm>
          <a:off x="2590800" y="2930506"/>
          <a:ext cx="12801601" cy="6591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0311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577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D45C95-1F41-F81A-C81C-DE2730107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E230214-8AC0-B912-587B-7BDAB0119CBA}"/>
              </a:ext>
            </a:extLst>
          </p:cNvPr>
          <p:cNvSpPr/>
          <p:nvPr/>
        </p:nvSpPr>
        <p:spPr>
          <a:xfrm>
            <a:off x="-1009690" y="6157048"/>
            <a:ext cx="5414572" cy="5394883"/>
          </a:xfrm>
          <a:custGeom>
            <a:avLst/>
            <a:gdLst/>
            <a:ahLst/>
            <a:cxnLst/>
            <a:rect l="l" t="t" r="r" b="b"/>
            <a:pathLst>
              <a:path w="5414572" h="5394883">
                <a:moveTo>
                  <a:pt x="0" y="0"/>
                </a:moveTo>
                <a:lnTo>
                  <a:pt x="5414572" y="0"/>
                </a:lnTo>
                <a:lnTo>
                  <a:pt x="5414572" y="5394883"/>
                </a:lnTo>
                <a:lnTo>
                  <a:pt x="0" y="5394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AE479B1-7780-1818-9125-3A0CADBAF7F9}"/>
              </a:ext>
            </a:extLst>
          </p:cNvPr>
          <p:cNvSpPr/>
          <p:nvPr/>
        </p:nvSpPr>
        <p:spPr>
          <a:xfrm>
            <a:off x="6971326" y="9675534"/>
            <a:ext cx="4318829" cy="448608"/>
          </a:xfrm>
          <a:custGeom>
            <a:avLst/>
            <a:gdLst/>
            <a:ahLst/>
            <a:cxnLst/>
            <a:rect l="l" t="t" r="r" b="b"/>
            <a:pathLst>
              <a:path w="4318829" h="448608">
                <a:moveTo>
                  <a:pt x="0" y="0"/>
                </a:moveTo>
                <a:lnTo>
                  <a:pt x="4318829" y="0"/>
                </a:lnTo>
                <a:lnTo>
                  <a:pt x="4318829" y="448608"/>
                </a:lnTo>
                <a:lnTo>
                  <a:pt x="0" y="448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01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2C936C2-7FD7-25C4-10F7-8C6D19F31134}"/>
              </a:ext>
            </a:extLst>
          </p:cNvPr>
          <p:cNvSpPr/>
          <p:nvPr/>
        </p:nvSpPr>
        <p:spPr>
          <a:xfrm>
            <a:off x="13856600" y="-1038069"/>
            <a:ext cx="6021434" cy="5999538"/>
          </a:xfrm>
          <a:custGeom>
            <a:avLst/>
            <a:gdLst/>
            <a:ahLst/>
            <a:cxnLst/>
            <a:rect l="l" t="t" r="r" b="b"/>
            <a:pathLst>
              <a:path w="6021434" h="5999538">
                <a:moveTo>
                  <a:pt x="0" y="0"/>
                </a:moveTo>
                <a:lnTo>
                  <a:pt x="6021434" y="0"/>
                </a:lnTo>
                <a:lnTo>
                  <a:pt x="6021434" y="5999538"/>
                </a:lnTo>
                <a:lnTo>
                  <a:pt x="0" y="5999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95AE93F4-C9A9-4365-BDA6-B4FF47349EED}"/>
              </a:ext>
            </a:extLst>
          </p:cNvPr>
          <p:cNvSpPr/>
          <p:nvPr/>
        </p:nvSpPr>
        <p:spPr>
          <a:xfrm>
            <a:off x="12451530" y="4275414"/>
            <a:ext cx="11672940" cy="9965773"/>
          </a:xfrm>
          <a:custGeom>
            <a:avLst/>
            <a:gdLst/>
            <a:ahLst/>
            <a:cxnLst/>
            <a:rect l="l" t="t" r="r" b="b"/>
            <a:pathLst>
              <a:path w="11672940" h="9965773">
                <a:moveTo>
                  <a:pt x="0" y="0"/>
                </a:moveTo>
                <a:lnTo>
                  <a:pt x="11672940" y="0"/>
                </a:lnTo>
                <a:lnTo>
                  <a:pt x="11672940" y="9965772"/>
                </a:lnTo>
                <a:lnTo>
                  <a:pt x="0" y="99657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EF229D7-39B9-AB3D-1C23-47122C23A3D7}"/>
              </a:ext>
            </a:extLst>
          </p:cNvPr>
          <p:cNvSpPr txBox="1"/>
          <p:nvPr/>
        </p:nvSpPr>
        <p:spPr>
          <a:xfrm>
            <a:off x="3778706" y="140573"/>
            <a:ext cx="10704067" cy="1017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03"/>
              </a:lnSpc>
              <a:spcBef>
                <a:spcPct val="0"/>
              </a:spcBef>
            </a:pPr>
            <a:r>
              <a:rPr lang="en-US" sz="5944" spc="582" dirty="0">
                <a:solidFill>
                  <a:srgbClr val="FDFBF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DASHBOARD 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3B972D1C-8043-40CB-4D11-26F7B1BBEC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1" y="1226343"/>
            <a:ext cx="12020909" cy="81843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759534-E825-2FB6-1780-6D8685E7978F}"/>
              </a:ext>
            </a:extLst>
          </p:cNvPr>
          <p:cNvSpPr txBox="1"/>
          <p:nvPr/>
        </p:nvSpPr>
        <p:spPr>
          <a:xfrm>
            <a:off x="12039599" y="1407972"/>
            <a:ext cx="6229709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The dashboard tracks </a:t>
            </a:r>
            <a:r>
              <a:rPr lang="en-US" sz="2800" b="1" dirty="0">
                <a:solidFill>
                  <a:schemeClr val="bg1"/>
                </a:solidFill>
              </a:rPr>
              <a:t>Dock Time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  <a:r>
              <a:rPr lang="en-US" sz="2800" b="1" dirty="0">
                <a:solidFill>
                  <a:schemeClr val="bg1"/>
                </a:solidFill>
              </a:rPr>
              <a:t>Cases per Load</a:t>
            </a:r>
            <a:r>
              <a:rPr lang="en-US" sz="2800" dirty="0">
                <a:solidFill>
                  <a:schemeClr val="bg1"/>
                </a:solidFill>
              </a:rPr>
              <a:t>, and </a:t>
            </a:r>
            <a:r>
              <a:rPr lang="en-US" sz="2800" b="1" dirty="0">
                <a:solidFill>
                  <a:schemeClr val="bg1"/>
                </a:solidFill>
              </a:rPr>
              <a:t>Volume/Weight</a:t>
            </a:r>
            <a:r>
              <a:rPr lang="en-US" sz="2800" dirty="0">
                <a:solidFill>
                  <a:schemeClr val="bg1"/>
                </a:solidFill>
              </a:rPr>
              <a:t> over defined time periods (binned into 13 intervals)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These metrics help understand </a:t>
            </a:r>
            <a:r>
              <a:rPr lang="en-US" sz="2800" b="1" dirty="0">
                <a:solidFill>
                  <a:schemeClr val="bg1"/>
                </a:solidFill>
              </a:rPr>
              <a:t>logistical performance trends</a:t>
            </a:r>
            <a:r>
              <a:rPr lang="en-US" sz="2800" dirty="0">
                <a:solidFill>
                  <a:schemeClr val="bg1"/>
                </a:solidFill>
              </a:rPr>
              <a:t>, peak operational loads, and consistency in handling efficiency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The use of period-based bins supports </a:t>
            </a:r>
            <a:r>
              <a:rPr lang="en-US" sz="2800" b="1" dirty="0">
                <a:solidFill>
                  <a:schemeClr val="bg1"/>
                </a:solidFill>
              </a:rPr>
              <a:t>temporal analysis</a:t>
            </a:r>
            <a:r>
              <a:rPr lang="en-US" sz="2800" dirty="0">
                <a:solidFill>
                  <a:schemeClr val="bg1"/>
                </a:solidFill>
              </a:rPr>
              <a:t> and comparisons across different phases of shipment activity</a:t>
            </a:r>
          </a:p>
        </p:txBody>
      </p:sp>
    </p:spTree>
    <p:extLst>
      <p:ext uri="{BB962C8B-B14F-4D97-AF65-F5344CB8AC3E}">
        <p14:creationId xmlns:p14="http://schemas.microsoft.com/office/powerpoint/2010/main" val="1119497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577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AA16C5-284B-B702-B5AE-199E7E637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272CF7A-EFB5-B566-8962-07A4DDAD224F}"/>
              </a:ext>
            </a:extLst>
          </p:cNvPr>
          <p:cNvSpPr/>
          <p:nvPr/>
        </p:nvSpPr>
        <p:spPr>
          <a:xfrm>
            <a:off x="-1009690" y="6157048"/>
            <a:ext cx="5414572" cy="5394883"/>
          </a:xfrm>
          <a:custGeom>
            <a:avLst/>
            <a:gdLst/>
            <a:ahLst/>
            <a:cxnLst/>
            <a:rect l="l" t="t" r="r" b="b"/>
            <a:pathLst>
              <a:path w="5414572" h="5394883">
                <a:moveTo>
                  <a:pt x="0" y="0"/>
                </a:moveTo>
                <a:lnTo>
                  <a:pt x="5414572" y="0"/>
                </a:lnTo>
                <a:lnTo>
                  <a:pt x="5414572" y="5394883"/>
                </a:lnTo>
                <a:lnTo>
                  <a:pt x="0" y="5394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3648AC0-60ED-907E-305A-9772F406C1D5}"/>
              </a:ext>
            </a:extLst>
          </p:cNvPr>
          <p:cNvSpPr/>
          <p:nvPr/>
        </p:nvSpPr>
        <p:spPr>
          <a:xfrm>
            <a:off x="7122223" y="9680181"/>
            <a:ext cx="4318829" cy="448608"/>
          </a:xfrm>
          <a:custGeom>
            <a:avLst/>
            <a:gdLst/>
            <a:ahLst/>
            <a:cxnLst/>
            <a:rect l="l" t="t" r="r" b="b"/>
            <a:pathLst>
              <a:path w="4318829" h="448608">
                <a:moveTo>
                  <a:pt x="0" y="0"/>
                </a:moveTo>
                <a:lnTo>
                  <a:pt x="4318829" y="0"/>
                </a:lnTo>
                <a:lnTo>
                  <a:pt x="4318829" y="448608"/>
                </a:lnTo>
                <a:lnTo>
                  <a:pt x="0" y="448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01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BF773D8-437B-8983-85D8-B07273212DA5}"/>
              </a:ext>
            </a:extLst>
          </p:cNvPr>
          <p:cNvSpPr/>
          <p:nvPr/>
        </p:nvSpPr>
        <p:spPr>
          <a:xfrm>
            <a:off x="13856600" y="-1038069"/>
            <a:ext cx="6021434" cy="5999538"/>
          </a:xfrm>
          <a:custGeom>
            <a:avLst/>
            <a:gdLst/>
            <a:ahLst/>
            <a:cxnLst/>
            <a:rect l="l" t="t" r="r" b="b"/>
            <a:pathLst>
              <a:path w="6021434" h="5999538">
                <a:moveTo>
                  <a:pt x="0" y="0"/>
                </a:moveTo>
                <a:lnTo>
                  <a:pt x="6021434" y="0"/>
                </a:lnTo>
                <a:lnTo>
                  <a:pt x="6021434" y="5999538"/>
                </a:lnTo>
                <a:lnTo>
                  <a:pt x="0" y="5999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0BA843A9-2FA4-A08C-0879-A57F3CC6B490}"/>
              </a:ext>
            </a:extLst>
          </p:cNvPr>
          <p:cNvSpPr/>
          <p:nvPr/>
        </p:nvSpPr>
        <p:spPr>
          <a:xfrm>
            <a:off x="13106140" y="2448979"/>
            <a:ext cx="11672940" cy="9965773"/>
          </a:xfrm>
          <a:custGeom>
            <a:avLst/>
            <a:gdLst/>
            <a:ahLst/>
            <a:cxnLst/>
            <a:rect l="l" t="t" r="r" b="b"/>
            <a:pathLst>
              <a:path w="11672940" h="9965773">
                <a:moveTo>
                  <a:pt x="0" y="0"/>
                </a:moveTo>
                <a:lnTo>
                  <a:pt x="11672940" y="0"/>
                </a:lnTo>
                <a:lnTo>
                  <a:pt x="11672940" y="9965772"/>
                </a:lnTo>
                <a:lnTo>
                  <a:pt x="0" y="99657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f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CB7EC53-7ED0-B22E-1E9E-F978978472F0}"/>
              </a:ext>
            </a:extLst>
          </p:cNvPr>
          <p:cNvSpPr txBox="1"/>
          <p:nvPr/>
        </p:nvSpPr>
        <p:spPr>
          <a:xfrm>
            <a:off x="3791964" y="97784"/>
            <a:ext cx="10704067" cy="1017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03"/>
              </a:lnSpc>
              <a:spcBef>
                <a:spcPct val="0"/>
              </a:spcBef>
            </a:pPr>
            <a:r>
              <a:rPr lang="en-US" sz="5944" spc="582" dirty="0">
                <a:solidFill>
                  <a:srgbClr val="FDFBF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DASHBOARD 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49E040E-971B-C15E-0BCF-49DF1DE3D1C7}"/>
              </a:ext>
            </a:extLst>
          </p:cNvPr>
          <p:cNvSpPr txBox="1"/>
          <p:nvPr/>
        </p:nvSpPr>
        <p:spPr>
          <a:xfrm>
            <a:off x="9829800" y="2187946"/>
            <a:ext cx="8957582" cy="457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4"/>
              </a:lnSpc>
            </a:pPr>
            <a:endParaRPr lang="en-US" sz="2817" dirty="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57F21E6-4115-ED4C-E243-2DAB2129EB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2" y="1145344"/>
            <a:ext cx="12104298" cy="8189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39C4F9-A65F-D60D-4CD6-A2C2A6E39752}"/>
              </a:ext>
            </a:extLst>
          </p:cNvPr>
          <p:cNvSpPr txBox="1"/>
          <p:nvPr/>
        </p:nvSpPr>
        <p:spPr>
          <a:xfrm>
            <a:off x="12268200" y="1223036"/>
            <a:ext cx="5867400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Tier segmentation</a:t>
            </a:r>
            <a:r>
              <a:rPr lang="en-US" sz="2800" dirty="0">
                <a:solidFill>
                  <a:schemeClr val="bg1"/>
                </a:solidFill>
              </a:rPr>
              <a:t> (e.g., Tier I, II, III, Corporate, etc.) allows for performance benchmarking across customer types based on </a:t>
            </a:r>
            <a:r>
              <a:rPr lang="en-US" sz="2800" b="1" dirty="0">
                <a:solidFill>
                  <a:schemeClr val="bg1"/>
                </a:solidFill>
              </a:rPr>
              <a:t>Weight/Volume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Separate visuals highlight the </a:t>
            </a:r>
            <a:r>
              <a:rPr lang="en-US" sz="2800" b="1" dirty="0">
                <a:solidFill>
                  <a:schemeClr val="bg1"/>
                </a:solidFill>
              </a:rPr>
              <a:t>Top and Bottom companies</a:t>
            </a:r>
            <a:r>
              <a:rPr lang="en-US" sz="2800" dirty="0">
                <a:solidFill>
                  <a:schemeClr val="bg1"/>
                </a:solidFill>
              </a:rPr>
              <a:t> by shipment volume—this aids in identifying </a:t>
            </a:r>
            <a:r>
              <a:rPr lang="en-US" sz="2800" b="1" dirty="0">
                <a:solidFill>
                  <a:schemeClr val="bg1"/>
                </a:solidFill>
              </a:rPr>
              <a:t>key partners</a:t>
            </a:r>
            <a:r>
              <a:rPr lang="en-US" sz="2800" dirty="0">
                <a:solidFill>
                  <a:schemeClr val="bg1"/>
                </a:solidFill>
              </a:rPr>
              <a:t> and </a:t>
            </a:r>
            <a:r>
              <a:rPr lang="en-US" sz="2800" b="1" dirty="0">
                <a:solidFill>
                  <a:schemeClr val="bg1"/>
                </a:solidFill>
              </a:rPr>
              <a:t>low-volume outliers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Useful for </a:t>
            </a:r>
            <a:r>
              <a:rPr lang="en-US" sz="2800" b="1" dirty="0">
                <a:solidFill>
                  <a:schemeClr val="bg1"/>
                </a:solidFill>
              </a:rPr>
              <a:t>strategic account management</a:t>
            </a:r>
            <a:r>
              <a:rPr lang="en-US" sz="2800" dirty="0">
                <a:solidFill>
                  <a:schemeClr val="bg1"/>
                </a:solidFill>
              </a:rPr>
              <a:t>, resource allocation, and prioritizing high-impact clients.</a:t>
            </a:r>
          </a:p>
        </p:txBody>
      </p:sp>
    </p:spTree>
    <p:extLst>
      <p:ext uri="{BB962C8B-B14F-4D97-AF65-F5344CB8AC3E}">
        <p14:creationId xmlns:p14="http://schemas.microsoft.com/office/powerpoint/2010/main" val="3919556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577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8C7801-3662-5121-90E3-E284B56D6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D1864D1-F0FF-5C99-C7D8-7FE86C7203E8}"/>
              </a:ext>
            </a:extLst>
          </p:cNvPr>
          <p:cNvSpPr/>
          <p:nvPr/>
        </p:nvSpPr>
        <p:spPr>
          <a:xfrm>
            <a:off x="-1009690" y="6157048"/>
            <a:ext cx="5414572" cy="5394883"/>
          </a:xfrm>
          <a:custGeom>
            <a:avLst/>
            <a:gdLst/>
            <a:ahLst/>
            <a:cxnLst/>
            <a:rect l="l" t="t" r="r" b="b"/>
            <a:pathLst>
              <a:path w="5414572" h="5394883">
                <a:moveTo>
                  <a:pt x="0" y="0"/>
                </a:moveTo>
                <a:lnTo>
                  <a:pt x="5414572" y="0"/>
                </a:lnTo>
                <a:lnTo>
                  <a:pt x="5414572" y="5394883"/>
                </a:lnTo>
                <a:lnTo>
                  <a:pt x="0" y="5394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C52CDA9-5E44-8C64-9C78-3F85FF3FB196}"/>
              </a:ext>
            </a:extLst>
          </p:cNvPr>
          <p:cNvSpPr/>
          <p:nvPr/>
        </p:nvSpPr>
        <p:spPr>
          <a:xfrm>
            <a:off x="7122223" y="9680181"/>
            <a:ext cx="4318829" cy="448608"/>
          </a:xfrm>
          <a:custGeom>
            <a:avLst/>
            <a:gdLst/>
            <a:ahLst/>
            <a:cxnLst/>
            <a:rect l="l" t="t" r="r" b="b"/>
            <a:pathLst>
              <a:path w="4318829" h="448608">
                <a:moveTo>
                  <a:pt x="0" y="0"/>
                </a:moveTo>
                <a:lnTo>
                  <a:pt x="4318829" y="0"/>
                </a:lnTo>
                <a:lnTo>
                  <a:pt x="4318829" y="448608"/>
                </a:lnTo>
                <a:lnTo>
                  <a:pt x="0" y="448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01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EC38116-7154-C0D3-4924-53167D4E7354}"/>
              </a:ext>
            </a:extLst>
          </p:cNvPr>
          <p:cNvSpPr/>
          <p:nvPr/>
        </p:nvSpPr>
        <p:spPr>
          <a:xfrm>
            <a:off x="13856600" y="-1038069"/>
            <a:ext cx="6021434" cy="5999538"/>
          </a:xfrm>
          <a:custGeom>
            <a:avLst/>
            <a:gdLst/>
            <a:ahLst/>
            <a:cxnLst/>
            <a:rect l="l" t="t" r="r" b="b"/>
            <a:pathLst>
              <a:path w="6021434" h="5999538">
                <a:moveTo>
                  <a:pt x="0" y="0"/>
                </a:moveTo>
                <a:lnTo>
                  <a:pt x="6021434" y="0"/>
                </a:lnTo>
                <a:lnTo>
                  <a:pt x="6021434" y="5999538"/>
                </a:lnTo>
                <a:lnTo>
                  <a:pt x="0" y="5999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72A808D-6485-14B0-7CFA-B89319406E87}"/>
              </a:ext>
            </a:extLst>
          </p:cNvPr>
          <p:cNvSpPr/>
          <p:nvPr/>
        </p:nvSpPr>
        <p:spPr>
          <a:xfrm>
            <a:off x="12451530" y="4275414"/>
            <a:ext cx="11672940" cy="9965773"/>
          </a:xfrm>
          <a:custGeom>
            <a:avLst/>
            <a:gdLst/>
            <a:ahLst/>
            <a:cxnLst/>
            <a:rect l="l" t="t" r="r" b="b"/>
            <a:pathLst>
              <a:path w="11672940" h="9965773">
                <a:moveTo>
                  <a:pt x="0" y="0"/>
                </a:moveTo>
                <a:lnTo>
                  <a:pt x="11672940" y="0"/>
                </a:lnTo>
                <a:lnTo>
                  <a:pt x="11672940" y="9965772"/>
                </a:lnTo>
                <a:lnTo>
                  <a:pt x="0" y="99657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FBB9856-D77A-3D24-84D8-A8D6941FCB66}"/>
              </a:ext>
            </a:extLst>
          </p:cNvPr>
          <p:cNvSpPr txBox="1"/>
          <p:nvPr/>
        </p:nvSpPr>
        <p:spPr>
          <a:xfrm>
            <a:off x="3791965" y="92539"/>
            <a:ext cx="10704067" cy="1017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03"/>
              </a:lnSpc>
              <a:spcBef>
                <a:spcPct val="0"/>
              </a:spcBef>
            </a:pPr>
            <a:r>
              <a:rPr lang="en-US" sz="5944" spc="582" dirty="0">
                <a:solidFill>
                  <a:srgbClr val="FDFBF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DASHBOARD</a:t>
            </a:r>
          </a:p>
        </p:txBody>
      </p:sp>
      <p:pic>
        <p:nvPicPr>
          <p:cNvPr id="9" name="Picture 8" descr="A screenshot of a data analysis&#10;&#10;Description automatically generated">
            <a:extLst>
              <a:ext uri="{FF2B5EF4-FFF2-40B4-BE49-F238E27FC236}">
                <a16:creationId xmlns:a16="http://schemas.microsoft.com/office/drawing/2014/main" id="{5F9D1F66-AB9A-0346-D927-17A5D73CB2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5" y="1287216"/>
            <a:ext cx="12331272" cy="78186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85B4B7-9D88-4D7D-4856-0762530386A8}"/>
              </a:ext>
            </a:extLst>
          </p:cNvPr>
          <p:cNvSpPr txBox="1"/>
          <p:nvPr/>
        </p:nvSpPr>
        <p:spPr>
          <a:xfrm>
            <a:off x="12573000" y="1394790"/>
            <a:ext cx="5486400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Variables like </a:t>
            </a:r>
            <a:r>
              <a:rPr lang="en-US" sz="2800" b="1" dirty="0">
                <a:solidFill>
                  <a:schemeClr val="bg1"/>
                </a:solidFill>
              </a:rPr>
              <a:t>PO Count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  <a:r>
              <a:rPr lang="en-US" sz="2800" b="1" dirty="0">
                <a:solidFill>
                  <a:schemeClr val="bg1"/>
                </a:solidFill>
              </a:rPr>
              <a:t>Dock Time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  <a:r>
              <a:rPr lang="en-US" sz="2800" b="1" dirty="0">
                <a:solidFill>
                  <a:schemeClr val="bg1"/>
                </a:solidFill>
              </a:rPr>
              <a:t>Item Spread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  <a:r>
              <a:rPr lang="en-US" sz="2800" b="1" dirty="0">
                <a:solidFill>
                  <a:schemeClr val="bg1"/>
                </a:solidFill>
              </a:rPr>
              <a:t>Pallet Count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  <a:r>
              <a:rPr lang="en-US" sz="2800" b="1" dirty="0">
                <a:solidFill>
                  <a:schemeClr val="bg1"/>
                </a:solidFill>
              </a:rPr>
              <a:t>Case Count</a:t>
            </a:r>
            <a:r>
              <a:rPr lang="en-US" sz="2800" dirty="0">
                <a:solidFill>
                  <a:schemeClr val="bg1"/>
                </a:solidFill>
              </a:rPr>
              <a:t>, and </a:t>
            </a:r>
            <a:r>
              <a:rPr lang="en-US" sz="2800" b="1" dirty="0">
                <a:solidFill>
                  <a:schemeClr val="bg1"/>
                </a:solidFill>
              </a:rPr>
              <a:t>Line Items</a:t>
            </a:r>
            <a:r>
              <a:rPr lang="en-US" sz="2800" dirty="0">
                <a:solidFill>
                  <a:schemeClr val="bg1"/>
                </a:solidFill>
              </a:rPr>
              <a:t> are tracked for each customer.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This enables </a:t>
            </a:r>
            <a:r>
              <a:rPr lang="en-US" sz="2800" b="1" dirty="0">
                <a:solidFill>
                  <a:schemeClr val="bg1"/>
                </a:solidFill>
              </a:rPr>
              <a:t>multi-dimensional performance assessment</a:t>
            </a:r>
            <a:r>
              <a:rPr lang="en-US" sz="2800" dirty="0">
                <a:solidFill>
                  <a:schemeClr val="bg1"/>
                </a:solidFill>
              </a:rPr>
              <a:t> per customer—across efficiency, load density, and SKU diversity.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Helps uncover </a:t>
            </a:r>
            <a:r>
              <a:rPr lang="en-US" sz="2800" b="1" dirty="0">
                <a:solidFill>
                  <a:schemeClr val="bg1"/>
                </a:solidFill>
              </a:rPr>
              <a:t>operational bottlenecks</a:t>
            </a:r>
            <a:r>
              <a:rPr lang="en-US" sz="2800" dirty="0">
                <a:solidFill>
                  <a:schemeClr val="bg1"/>
                </a:solidFill>
              </a:rPr>
              <a:t>, optimize loading strategies, and improve partner-specific logistics.</a:t>
            </a:r>
          </a:p>
        </p:txBody>
      </p:sp>
    </p:spTree>
    <p:extLst>
      <p:ext uri="{BB962C8B-B14F-4D97-AF65-F5344CB8AC3E}">
        <p14:creationId xmlns:p14="http://schemas.microsoft.com/office/powerpoint/2010/main" val="1735327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00" b="-19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4282971" y="5143500"/>
            <a:ext cx="11672940" cy="9965773"/>
          </a:xfrm>
          <a:custGeom>
            <a:avLst/>
            <a:gdLst/>
            <a:ahLst/>
            <a:cxnLst/>
            <a:rect l="l" t="t" r="r" b="b"/>
            <a:pathLst>
              <a:path w="11672940" h="9965773">
                <a:moveTo>
                  <a:pt x="0" y="0"/>
                </a:moveTo>
                <a:lnTo>
                  <a:pt x="11672940" y="0"/>
                </a:lnTo>
                <a:lnTo>
                  <a:pt x="11672940" y="9965773"/>
                </a:lnTo>
                <a:lnTo>
                  <a:pt x="0" y="99657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2714203" y="2900701"/>
            <a:ext cx="12316831" cy="4103066"/>
            <a:chOff x="0" y="-67420"/>
            <a:chExt cx="1849007" cy="61595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49007" cy="482604"/>
            </a:xfrm>
            <a:custGeom>
              <a:avLst/>
              <a:gdLst/>
              <a:ahLst/>
              <a:cxnLst/>
              <a:rect l="l" t="t" r="r" b="b"/>
              <a:pathLst>
                <a:path w="1849007" h="482604">
                  <a:moveTo>
                    <a:pt x="0" y="0"/>
                  </a:moveTo>
                  <a:lnTo>
                    <a:pt x="1849007" y="0"/>
                  </a:lnTo>
                  <a:lnTo>
                    <a:pt x="1849007" y="482604"/>
                  </a:lnTo>
                  <a:lnTo>
                    <a:pt x="0" y="482604"/>
                  </a:lnTo>
                  <a:close/>
                </a:path>
              </a:pathLst>
            </a:custGeom>
            <a:solidFill>
              <a:srgbClr val="04577C"/>
            </a:solidFill>
            <a:ln w="38100" cap="sq">
              <a:solidFill>
                <a:srgbClr val="FE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7420"/>
              <a:ext cx="1849007" cy="61595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10992"/>
                </a:lnSpc>
                <a:spcBef>
                  <a:spcPct val="0"/>
                </a:spcBef>
              </a:pPr>
              <a:r>
                <a:rPr lang="en-US" sz="7965" spc="780" dirty="0">
                  <a:solidFill>
                    <a:srgbClr val="FDFBFB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FEEDBACK 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5378991" y="911134"/>
            <a:ext cx="1238986" cy="1238986"/>
          </a:xfrm>
          <a:custGeom>
            <a:avLst/>
            <a:gdLst/>
            <a:ahLst/>
            <a:cxnLst/>
            <a:rect l="l" t="t" r="r" b="b"/>
            <a:pathLst>
              <a:path w="1238986" h="1238986">
                <a:moveTo>
                  <a:pt x="0" y="0"/>
                </a:moveTo>
                <a:lnTo>
                  <a:pt x="1238986" y="0"/>
                </a:lnTo>
                <a:lnTo>
                  <a:pt x="1238986" y="1238986"/>
                </a:lnTo>
                <a:lnTo>
                  <a:pt x="0" y="12389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4737668" y="2220061"/>
            <a:ext cx="2521632" cy="353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17"/>
              </a:lnSpc>
              <a:spcBef>
                <a:spcPct val="0"/>
              </a:spcBef>
            </a:pPr>
            <a:r>
              <a:rPr lang="en-US" sz="2041" spc="200">
                <a:solidFill>
                  <a:srgbClr val="F5FFF5"/>
                </a:solidFill>
                <a:latin typeface="Arimo"/>
                <a:ea typeface="Arimo"/>
                <a:cs typeface="Arimo"/>
                <a:sym typeface="Arimo"/>
              </a:rPr>
              <a:t>DOT FOODS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100000">
            <a:off x="-958788" y="-4959288"/>
            <a:ext cx="20205576" cy="20205576"/>
          </a:xfrm>
          <a:custGeom>
            <a:avLst/>
            <a:gdLst/>
            <a:ahLst/>
            <a:cxnLst/>
            <a:rect l="l" t="t" r="r" b="b"/>
            <a:pathLst>
              <a:path w="20205576" h="20205576">
                <a:moveTo>
                  <a:pt x="20205576" y="7274007"/>
                </a:moveTo>
                <a:lnTo>
                  <a:pt x="7274007" y="20205576"/>
                </a:lnTo>
                <a:lnTo>
                  <a:pt x="0" y="12931569"/>
                </a:lnTo>
                <a:lnTo>
                  <a:pt x="12931569" y="0"/>
                </a:lnTo>
                <a:lnTo>
                  <a:pt x="20205576" y="7274007"/>
                </a:lnTo>
                <a:close/>
              </a:path>
            </a:pathLst>
          </a:custGeom>
          <a:blipFill>
            <a:blip r:embed="rId2"/>
            <a:stretch>
              <a:fillRect l="-126470" r="-12647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4807770" y="5981902"/>
            <a:ext cx="11672940" cy="9965773"/>
          </a:xfrm>
          <a:custGeom>
            <a:avLst/>
            <a:gdLst/>
            <a:ahLst/>
            <a:cxnLst/>
            <a:rect l="l" t="t" r="r" b="b"/>
            <a:pathLst>
              <a:path w="11672940" h="9965773">
                <a:moveTo>
                  <a:pt x="0" y="0"/>
                </a:moveTo>
                <a:lnTo>
                  <a:pt x="11672940" y="0"/>
                </a:lnTo>
                <a:lnTo>
                  <a:pt x="11672940" y="9965772"/>
                </a:lnTo>
                <a:lnTo>
                  <a:pt x="0" y="99657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615324" y="-3592186"/>
            <a:ext cx="11672940" cy="9965773"/>
          </a:xfrm>
          <a:custGeom>
            <a:avLst/>
            <a:gdLst/>
            <a:ahLst/>
            <a:cxnLst/>
            <a:rect l="l" t="t" r="r" b="b"/>
            <a:pathLst>
              <a:path w="11672940" h="9965773">
                <a:moveTo>
                  <a:pt x="0" y="0"/>
                </a:moveTo>
                <a:lnTo>
                  <a:pt x="11672940" y="0"/>
                </a:lnTo>
                <a:lnTo>
                  <a:pt x="11672940" y="9965773"/>
                </a:lnTo>
                <a:lnTo>
                  <a:pt x="0" y="99657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334558" y="1028700"/>
            <a:ext cx="8924742" cy="8500461"/>
          </a:xfrm>
          <a:custGeom>
            <a:avLst/>
            <a:gdLst/>
            <a:ahLst/>
            <a:cxnLst/>
            <a:rect l="l" t="t" r="r" b="b"/>
            <a:pathLst>
              <a:path w="8924742" h="8500461">
                <a:moveTo>
                  <a:pt x="0" y="0"/>
                </a:moveTo>
                <a:lnTo>
                  <a:pt x="8924742" y="0"/>
                </a:lnTo>
                <a:lnTo>
                  <a:pt x="8924742" y="8500461"/>
                </a:lnTo>
                <a:lnTo>
                  <a:pt x="0" y="85004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479" r="-2147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2960513" y="2821948"/>
            <a:ext cx="9013475" cy="4643104"/>
            <a:chOff x="0" y="0"/>
            <a:chExt cx="1353106" cy="69702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53106" cy="697024"/>
            </a:xfrm>
            <a:custGeom>
              <a:avLst/>
              <a:gdLst/>
              <a:ahLst/>
              <a:cxnLst/>
              <a:rect l="l" t="t" r="r" b="b"/>
              <a:pathLst>
                <a:path w="1353106" h="697024">
                  <a:moveTo>
                    <a:pt x="0" y="0"/>
                  </a:moveTo>
                  <a:lnTo>
                    <a:pt x="1353106" y="0"/>
                  </a:lnTo>
                  <a:lnTo>
                    <a:pt x="1353106" y="697024"/>
                  </a:lnTo>
                  <a:lnTo>
                    <a:pt x="0" y="697024"/>
                  </a:lnTo>
                  <a:close/>
                </a:path>
              </a:pathLst>
            </a:custGeom>
            <a:solidFill>
              <a:srgbClr val="04577C"/>
            </a:solidFill>
            <a:ln w="38100" cap="sq">
              <a:solidFill>
                <a:srgbClr val="FE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14300"/>
              <a:ext cx="1353106" cy="81132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864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006398" y="3461020"/>
            <a:ext cx="6957692" cy="3364960"/>
            <a:chOff x="0" y="0"/>
            <a:chExt cx="1044491" cy="50514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44491" cy="505149"/>
            </a:xfrm>
            <a:custGeom>
              <a:avLst/>
              <a:gdLst/>
              <a:ahLst/>
              <a:cxnLst/>
              <a:rect l="l" t="t" r="r" b="b"/>
              <a:pathLst>
                <a:path w="1044491" h="505149">
                  <a:moveTo>
                    <a:pt x="0" y="0"/>
                  </a:moveTo>
                  <a:lnTo>
                    <a:pt x="1044491" y="0"/>
                  </a:lnTo>
                  <a:lnTo>
                    <a:pt x="1044491" y="505149"/>
                  </a:lnTo>
                  <a:lnTo>
                    <a:pt x="0" y="505149"/>
                  </a:lnTo>
                  <a:close/>
                </a:path>
              </a:pathLst>
            </a:custGeom>
            <a:solidFill>
              <a:srgbClr val="04577C"/>
            </a:solidFill>
            <a:ln w="38100" cap="sq">
              <a:solidFill>
                <a:srgbClr val="FE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14300"/>
              <a:ext cx="1044491" cy="61944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8646"/>
                </a:lnSpc>
                <a:spcBef>
                  <a:spcPct val="0"/>
                </a:spcBef>
              </a:pPr>
              <a:r>
                <a:rPr lang="en-US" sz="6265" spc="614" dirty="0">
                  <a:solidFill>
                    <a:srgbClr val="FDFBFB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THANK YOU!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9416634" y="3429901"/>
            <a:ext cx="2070319" cy="2070319"/>
          </a:xfrm>
          <a:custGeom>
            <a:avLst/>
            <a:gdLst/>
            <a:ahLst/>
            <a:cxnLst/>
            <a:rect l="l" t="t" r="r" b="b"/>
            <a:pathLst>
              <a:path w="2070319" h="2070319">
                <a:moveTo>
                  <a:pt x="0" y="0"/>
                </a:moveTo>
                <a:lnTo>
                  <a:pt x="2070320" y="0"/>
                </a:lnTo>
                <a:lnTo>
                  <a:pt x="2070320" y="2070320"/>
                </a:lnTo>
                <a:lnTo>
                  <a:pt x="0" y="20703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8929601" y="5443071"/>
            <a:ext cx="3044387" cy="42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01"/>
              </a:lnSpc>
              <a:spcBef>
                <a:spcPct val="0"/>
              </a:spcBef>
            </a:pPr>
            <a:r>
              <a:rPr lang="en-US" sz="2464" spc="241">
                <a:solidFill>
                  <a:srgbClr val="F5FFF5"/>
                </a:solidFill>
                <a:latin typeface="Arimo"/>
                <a:ea typeface="Arimo"/>
                <a:cs typeface="Arimo"/>
                <a:sym typeface="Arimo"/>
              </a:rPr>
              <a:t>DOT FOODS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2058</TotalTime>
  <Words>263</Words>
  <Application>Microsoft Macintosh PowerPoint</Application>
  <PresentationFormat>Custom</PresentationFormat>
  <Paragraphs>44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Arimo</vt:lpstr>
      <vt:lpstr>Arial</vt:lpstr>
      <vt:lpstr>League Spartan</vt:lpstr>
      <vt:lpstr>DM Sans</vt:lpstr>
      <vt:lpstr>Calibri</vt:lpstr>
      <vt:lpstr>Arsenal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modern business presentation</dc:title>
  <cp:lastModifiedBy>Dole, Mrinali</cp:lastModifiedBy>
  <cp:revision>14</cp:revision>
  <dcterms:created xsi:type="dcterms:W3CDTF">2006-08-16T00:00:00Z</dcterms:created>
  <dcterms:modified xsi:type="dcterms:W3CDTF">2025-04-22T07:52:53Z</dcterms:modified>
  <dc:identifier>DAGiJ-Rr0_g</dc:identifier>
</cp:coreProperties>
</file>